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 id="266" r:id="rId8"/>
    <p:sldId id="262" r:id="rId9"/>
    <p:sldId id="263" r:id="rId10"/>
    <p:sldId id="264" r:id="rId11"/>
    <p:sldId id="267"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4B70"/>
    <a:srgbClr val="0848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12/14/2024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7864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12/14/2024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00928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12/14/2024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94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12/14/2024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7042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12/14/2024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6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12/14/2024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80330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12/14/2024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91387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12/14/2024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31879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12/14/2024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24108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12/14/2024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3334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12/14/2024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51683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12/14/2024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49881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19" name="Rectangle 18">
            <a:extLst>
              <a:ext uri="{FF2B5EF4-FFF2-40B4-BE49-F238E27FC236}">
                <a16:creationId xmlns:a16="http://schemas.microsoft.com/office/drawing/2014/main" id="{05DEC45B-BA77-21C0-3869-05DE7C923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05856"/>
            <a:ext cx="12192001" cy="1152144"/>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Subtitle 2">
            <a:extLst>
              <a:ext uri="{FF2B5EF4-FFF2-40B4-BE49-F238E27FC236}">
                <a16:creationId xmlns:a16="http://schemas.microsoft.com/office/drawing/2014/main" id="{628F7138-66D6-E5F6-D50A-E3B75766B449}"/>
              </a:ext>
            </a:extLst>
          </p:cNvPr>
          <p:cNvSpPr>
            <a:spLocks noGrp="1"/>
          </p:cNvSpPr>
          <p:nvPr>
            <p:ph type="subTitle" idx="1"/>
          </p:nvPr>
        </p:nvSpPr>
        <p:spPr>
          <a:xfrm>
            <a:off x="8308323" y="5863030"/>
            <a:ext cx="3527062" cy="870008"/>
          </a:xfrm>
        </p:spPr>
        <p:txBody>
          <a:bodyPr anchor="ctr">
            <a:normAutofit/>
          </a:bodyPr>
          <a:lstStyle/>
          <a:p>
            <a:pPr algn="r"/>
            <a:endParaRPr lang="en-US" sz="1600"/>
          </a:p>
        </p:txBody>
      </p:sp>
      <p:cxnSp>
        <p:nvCxnSpPr>
          <p:cNvPr id="21" name="Straight Connector 20">
            <a:extLst>
              <a:ext uri="{FF2B5EF4-FFF2-40B4-BE49-F238E27FC236}">
                <a16:creationId xmlns:a16="http://schemas.microsoft.com/office/drawing/2014/main" id="{7A0A4642-D29D-0121-4C05-5A5559BC5F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568323" y="6281928"/>
            <a:ext cx="115214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006F2B4-5791-C272-39D3-7D379628F67B}"/>
              </a:ext>
            </a:extLst>
          </p:cNvPr>
          <p:cNvSpPr>
            <a:spLocks noGrp="1"/>
          </p:cNvSpPr>
          <p:nvPr>
            <p:ph type="ctrTitle"/>
          </p:nvPr>
        </p:nvSpPr>
        <p:spPr/>
        <p:txBody>
          <a:bodyPr/>
          <a:lstStyle/>
          <a:p>
            <a:endParaRPr lang="en-US"/>
          </a:p>
        </p:txBody>
      </p:sp>
      <p:pic>
        <p:nvPicPr>
          <p:cNvPr id="9" name="Picture 8" descr="A screenshot of a video game&#10;&#10;Description automatically generated">
            <a:extLst>
              <a:ext uri="{FF2B5EF4-FFF2-40B4-BE49-F238E27FC236}">
                <a16:creationId xmlns:a16="http://schemas.microsoft.com/office/drawing/2014/main" id="{5E9A265F-5964-AECD-8EC9-3539CF166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76183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cartoon robots and text&#10;&#10;Description automatically generated with medium confidence">
            <a:extLst>
              <a:ext uri="{FF2B5EF4-FFF2-40B4-BE49-F238E27FC236}">
                <a16:creationId xmlns:a16="http://schemas.microsoft.com/office/drawing/2014/main" id="{C661F14F-6CF0-9AB8-E499-22F39E7C306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807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2CDAC3-AF3F-BB71-5CF3-769F9E2EC1C9}"/>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a:t>PROJECT VIDEO</a:t>
            </a:r>
          </a:p>
        </p:txBody>
      </p:sp>
      <p:cxnSp>
        <p:nvCxnSpPr>
          <p:cNvPr id="18" name="Straight Connector 17">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Video 4">
            <a:hlinkClick r:id="" action="ppaction://media"/>
            <a:extLst>
              <a:ext uri="{FF2B5EF4-FFF2-40B4-BE49-F238E27FC236}">
                <a16:creationId xmlns:a16="http://schemas.microsoft.com/office/drawing/2014/main" id="{6A80DFFA-7E2F-B5D0-D320-A978701B4BB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43984" y="1410748"/>
            <a:ext cx="7086600" cy="3986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482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4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background with yellow text&#10;&#10;Description automatically generated">
            <a:extLst>
              <a:ext uri="{FF2B5EF4-FFF2-40B4-BE49-F238E27FC236}">
                <a16:creationId xmlns:a16="http://schemas.microsoft.com/office/drawing/2014/main" id="{FA6DC917-3B68-BB3C-7D9F-31EC8774487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2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women in circles&#10;&#10;Description automatically generated">
            <a:extLst>
              <a:ext uri="{FF2B5EF4-FFF2-40B4-BE49-F238E27FC236}">
                <a16:creationId xmlns:a16="http://schemas.microsoft.com/office/drawing/2014/main" id="{0F12D288-E799-7AF7-ECA6-360817D3E80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sp>
        <p:nvSpPr>
          <p:cNvPr id="6" name="Rectangle 5">
            <a:extLst>
              <a:ext uri="{FF2B5EF4-FFF2-40B4-BE49-F238E27FC236}">
                <a16:creationId xmlns:a16="http://schemas.microsoft.com/office/drawing/2014/main" id="{087E6F40-906A-FAD8-B75A-03F89498CECF}"/>
              </a:ext>
            </a:extLst>
          </p:cNvPr>
          <p:cNvSpPr/>
          <p:nvPr/>
        </p:nvSpPr>
        <p:spPr>
          <a:xfrm>
            <a:off x="1165609" y="2291024"/>
            <a:ext cx="9093758" cy="3426474"/>
          </a:xfrm>
          <a:prstGeom prst="rect">
            <a:avLst/>
          </a:prstGeom>
          <a:solidFill>
            <a:srgbClr val="084886"/>
          </a:solidFill>
          <a:ln>
            <a:solidFill>
              <a:srgbClr val="0848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9E38F6-D306-1948-8439-031A40381C3C}"/>
              </a:ext>
            </a:extLst>
          </p:cNvPr>
          <p:cNvGrpSpPr/>
          <p:nvPr/>
        </p:nvGrpSpPr>
        <p:grpSpPr>
          <a:xfrm>
            <a:off x="2240500" y="1966195"/>
            <a:ext cx="8861434" cy="5067077"/>
            <a:chOff x="773555" y="481034"/>
            <a:chExt cx="21353649" cy="12210284"/>
          </a:xfrm>
        </p:grpSpPr>
        <p:grpSp>
          <p:nvGrpSpPr>
            <p:cNvPr id="15" name="Group 3">
              <a:extLst>
                <a:ext uri="{FF2B5EF4-FFF2-40B4-BE49-F238E27FC236}">
                  <a16:creationId xmlns:a16="http://schemas.microsoft.com/office/drawing/2014/main" id="{F47F3201-0A86-813D-2FC5-7ABB85B0207D}"/>
                </a:ext>
              </a:extLst>
            </p:cNvPr>
            <p:cNvGrpSpPr>
              <a:grpSpLocks noChangeAspect="1"/>
            </p:cNvGrpSpPr>
            <p:nvPr/>
          </p:nvGrpSpPr>
          <p:grpSpPr>
            <a:xfrm>
              <a:off x="1177874" y="481034"/>
              <a:ext cx="2984906" cy="3446773"/>
              <a:chOff x="-1262819" y="-698845"/>
              <a:chExt cx="5499100" cy="6350000"/>
            </a:xfrm>
          </p:grpSpPr>
          <p:sp>
            <p:nvSpPr>
              <p:cNvPr id="36" name="Freeform 4">
                <a:extLst>
                  <a:ext uri="{FF2B5EF4-FFF2-40B4-BE49-F238E27FC236}">
                    <a16:creationId xmlns:a16="http://schemas.microsoft.com/office/drawing/2014/main" id="{664ACCF4-76E3-F273-BAD4-87786BE9C583}"/>
                  </a:ext>
                </a:extLst>
              </p:cNvPr>
              <p:cNvSpPr/>
              <p:nvPr/>
            </p:nvSpPr>
            <p:spPr>
              <a:xfrm>
                <a:off x="-1262819" y="-698845"/>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3"/>
                <a:stretch>
                  <a:fillRect b="-18482"/>
                </a:stretch>
              </a:blipFill>
            </p:spPr>
            <p:txBody>
              <a:bodyPr/>
              <a:lstStyle/>
              <a:p>
                <a:endParaRPr lang="en-US"/>
              </a:p>
            </p:txBody>
          </p:sp>
        </p:grpSp>
        <p:grpSp>
          <p:nvGrpSpPr>
            <p:cNvPr id="17" name="Group 5">
              <a:extLst>
                <a:ext uri="{FF2B5EF4-FFF2-40B4-BE49-F238E27FC236}">
                  <a16:creationId xmlns:a16="http://schemas.microsoft.com/office/drawing/2014/main" id="{68E1CAA3-3046-E9C7-2DFF-C2B84A2EAE5B}"/>
                </a:ext>
              </a:extLst>
            </p:cNvPr>
            <p:cNvGrpSpPr>
              <a:grpSpLocks noChangeAspect="1"/>
            </p:cNvGrpSpPr>
            <p:nvPr/>
          </p:nvGrpSpPr>
          <p:grpSpPr>
            <a:xfrm>
              <a:off x="8082379" y="6477035"/>
              <a:ext cx="3172952" cy="3663917"/>
              <a:chOff x="149216" y="1829948"/>
              <a:chExt cx="5499100" cy="6350000"/>
            </a:xfrm>
          </p:grpSpPr>
          <p:sp>
            <p:nvSpPr>
              <p:cNvPr id="35" name="Freeform 6">
                <a:extLst>
                  <a:ext uri="{FF2B5EF4-FFF2-40B4-BE49-F238E27FC236}">
                    <a16:creationId xmlns:a16="http://schemas.microsoft.com/office/drawing/2014/main" id="{DEDE4F85-8C28-9001-D5E5-891122D333FD}"/>
                  </a:ext>
                </a:extLst>
              </p:cNvPr>
              <p:cNvSpPr/>
              <p:nvPr/>
            </p:nvSpPr>
            <p:spPr>
              <a:xfrm>
                <a:off x="149216" y="1829948"/>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4"/>
                <a:stretch>
                  <a:fillRect l="-1771" t="-27844" r="-14996"/>
                </a:stretch>
              </a:blipFill>
            </p:spPr>
            <p:txBody>
              <a:bodyPr/>
              <a:lstStyle/>
              <a:p>
                <a:endParaRPr lang="en-US"/>
              </a:p>
            </p:txBody>
          </p:sp>
        </p:grpSp>
        <p:grpSp>
          <p:nvGrpSpPr>
            <p:cNvPr id="21" name="Group 7">
              <a:extLst>
                <a:ext uri="{FF2B5EF4-FFF2-40B4-BE49-F238E27FC236}">
                  <a16:creationId xmlns:a16="http://schemas.microsoft.com/office/drawing/2014/main" id="{869B9398-A091-D99C-6305-3A2E445E50BF}"/>
                </a:ext>
              </a:extLst>
            </p:cNvPr>
            <p:cNvGrpSpPr>
              <a:grpSpLocks noChangeAspect="1"/>
            </p:cNvGrpSpPr>
            <p:nvPr/>
          </p:nvGrpSpPr>
          <p:grpSpPr>
            <a:xfrm>
              <a:off x="773555" y="5982982"/>
              <a:ext cx="3056060" cy="3528938"/>
              <a:chOff x="-2365439" y="1010933"/>
              <a:chExt cx="5499100" cy="6350000"/>
            </a:xfrm>
          </p:grpSpPr>
          <p:sp>
            <p:nvSpPr>
              <p:cNvPr id="34" name="Freeform 8">
                <a:extLst>
                  <a:ext uri="{FF2B5EF4-FFF2-40B4-BE49-F238E27FC236}">
                    <a16:creationId xmlns:a16="http://schemas.microsoft.com/office/drawing/2014/main" id="{AD67B343-BB21-3446-7345-053DDCB39CED}"/>
                  </a:ext>
                </a:extLst>
              </p:cNvPr>
              <p:cNvSpPr/>
              <p:nvPr/>
            </p:nvSpPr>
            <p:spPr>
              <a:xfrm>
                <a:off x="-2365439" y="1010933"/>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5"/>
                <a:stretch>
                  <a:fillRect l="-1602" r="-1602"/>
                </a:stretch>
              </a:blipFill>
            </p:spPr>
            <p:txBody>
              <a:bodyPr/>
              <a:lstStyle/>
              <a:p>
                <a:endParaRPr lang="en-US"/>
              </a:p>
            </p:txBody>
          </p:sp>
        </p:grpSp>
        <p:grpSp>
          <p:nvGrpSpPr>
            <p:cNvPr id="22" name="Group 9">
              <a:extLst>
                <a:ext uri="{FF2B5EF4-FFF2-40B4-BE49-F238E27FC236}">
                  <a16:creationId xmlns:a16="http://schemas.microsoft.com/office/drawing/2014/main" id="{90295294-683B-D681-7006-053DBA50F263}"/>
                </a:ext>
              </a:extLst>
            </p:cNvPr>
            <p:cNvGrpSpPr>
              <a:grpSpLocks noChangeAspect="1"/>
            </p:cNvGrpSpPr>
            <p:nvPr/>
          </p:nvGrpSpPr>
          <p:grpSpPr>
            <a:xfrm>
              <a:off x="8078741" y="890066"/>
              <a:ext cx="2984908" cy="3516110"/>
              <a:chOff x="825874" y="528340"/>
              <a:chExt cx="5390664" cy="6350000"/>
            </a:xfrm>
          </p:grpSpPr>
          <p:sp>
            <p:nvSpPr>
              <p:cNvPr id="33" name="Freeform 10">
                <a:extLst>
                  <a:ext uri="{FF2B5EF4-FFF2-40B4-BE49-F238E27FC236}">
                    <a16:creationId xmlns:a16="http://schemas.microsoft.com/office/drawing/2014/main" id="{1CE1EF6E-125E-6FD7-AB55-F88F23C07B9B}"/>
                  </a:ext>
                </a:extLst>
              </p:cNvPr>
              <p:cNvSpPr/>
              <p:nvPr/>
            </p:nvSpPr>
            <p:spPr>
              <a:xfrm>
                <a:off x="825874" y="528340"/>
                <a:ext cx="5390664"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dpi="0" rotWithShape="1">
                <a:blip r:embed="rId6">
                  <a:extLst>
                    <a:ext uri="{28A0092B-C50C-407E-A947-70E740481C1C}">
                      <a14:useLocalDpi xmlns:a14="http://schemas.microsoft.com/office/drawing/2010/main" val="0"/>
                    </a:ext>
                  </a:extLst>
                </a:blip>
                <a:srcRect/>
                <a:stretch>
                  <a:fillRect/>
                </a:stretch>
              </a:blipFill>
            </p:spPr>
            <p:txBody>
              <a:bodyPr/>
              <a:lstStyle/>
              <a:p>
                <a:endParaRPr lang="en-US"/>
              </a:p>
            </p:txBody>
          </p:sp>
        </p:grpSp>
        <p:grpSp>
          <p:nvGrpSpPr>
            <p:cNvPr id="23" name="Group 11">
              <a:extLst>
                <a:ext uri="{FF2B5EF4-FFF2-40B4-BE49-F238E27FC236}">
                  <a16:creationId xmlns:a16="http://schemas.microsoft.com/office/drawing/2014/main" id="{1947E3DF-26E1-C834-9D48-08AD0F857DD8}"/>
                </a:ext>
              </a:extLst>
            </p:cNvPr>
            <p:cNvGrpSpPr>
              <a:grpSpLocks noChangeAspect="1"/>
            </p:cNvGrpSpPr>
            <p:nvPr/>
          </p:nvGrpSpPr>
          <p:grpSpPr>
            <a:xfrm>
              <a:off x="14509324" y="575262"/>
              <a:ext cx="3044951" cy="3516110"/>
              <a:chOff x="3006741" y="-40172"/>
              <a:chExt cx="5499100" cy="6350000"/>
            </a:xfrm>
          </p:grpSpPr>
          <p:sp>
            <p:nvSpPr>
              <p:cNvPr id="32" name="Freeform 12">
                <a:extLst>
                  <a:ext uri="{FF2B5EF4-FFF2-40B4-BE49-F238E27FC236}">
                    <a16:creationId xmlns:a16="http://schemas.microsoft.com/office/drawing/2014/main" id="{F99BB0DA-1377-07AA-EA62-B1EFF10068CF}"/>
                  </a:ext>
                </a:extLst>
              </p:cNvPr>
              <p:cNvSpPr/>
              <p:nvPr/>
            </p:nvSpPr>
            <p:spPr>
              <a:xfrm>
                <a:off x="3006741" y="-40172"/>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7"/>
                <a:stretch>
                  <a:fillRect l="-8053" r="-8053"/>
                </a:stretch>
              </a:blipFill>
            </p:spPr>
            <p:txBody>
              <a:bodyPr/>
              <a:lstStyle/>
              <a:p>
                <a:endParaRPr lang="en-US"/>
              </a:p>
            </p:txBody>
          </p:sp>
        </p:grpSp>
        <p:grpSp>
          <p:nvGrpSpPr>
            <p:cNvPr id="24" name="Group 13">
              <a:extLst>
                <a:ext uri="{FF2B5EF4-FFF2-40B4-BE49-F238E27FC236}">
                  <a16:creationId xmlns:a16="http://schemas.microsoft.com/office/drawing/2014/main" id="{13C903EA-9572-ECEB-7C4A-040B624E5999}"/>
                </a:ext>
              </a:extLst>
            </p:cNvPr>
            <p:cNvGrpSpPr>
              <a:grpSpLocks noChangeAspect="1"/>
            </p:cNvGrpSpPr>
            <p:nvPr/>
          </p:nvGrpSpPr>
          <p:grpSpPr>
            <a:xfrm>
              <a:off x="14222913" y="6355810"/>
              <a:ext cx="3213103" cy="3710280"/>
              <a:chOff x="2124287" y="1795852"/>
              <a:chExt cx="5499100" cy="6350000"/>
            </a:xfrm>
          </p:grpSpPr>
          <p:sp>
            <p:nvSpPr>
              <p:cNvPr id="31" name="Freeform 14">
                <a:extLst>
                  <a:ext uri="{FF2B5EF4-FFF2-40B4-BE49-F238E27FC236}">
                    <a16:creationId xmlns:a16="http://schemas.microsoft.com/office/drawing/2014/main" id="{AC8D6567-4BEC-CB81-61EB-B17A35E4C906}"/>
                  </a:ext>
                </a:extLst>
              </p:cNvPr>
              <p:cNvSpPr/>
              <p:nvPr/>
            </p:nvSpPr>
            <p:spPr>
              <a:xfrm>
                <a:off x="2124287" y="1795852"/>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8"/>
                <a:stretch>
                  <a:fillRect l="-7736" r="-7736"/>
                </a:stretch>
              </a:blipFill>
            </p:spPr>
            <p:txBody>
              <a:bodyPr/>
              <a:lstStyle/>
              <a:p>
                <a:endParaRPr lang="en-US"/>
              </a:p>
            </p:txBody>
          </p:sp>
        </p:grpSp>
        <p:sp>
          <p:nvSpPr>
            <p:cNvPr id="25" name="TextBox 15">
              <a:extLst>
                <a:ext uri="{FF2B5EF4-FFF2-40B4-BE49-F238E27FC236}">
                  <a16:creationId xmlns:a16="http://schemas.microsoft.com/office/drawing/2014/main" id="{5C585A83-8668-C478-8BE8-8460F336DF34}"/>
                </a:ext>
              </a:extLst>
            </p:cNvPr>
            <p:cNvSpPr txBox="1"/>
            <p:nvPr/>
          </p:nvSpPr>
          <p:spPr>
            <a:xfrm>
              <a:off x="1208347" y="3664515"/>
              <a:ext cx="6236457" cy="2888914"/>
            </a:xfrm>
            <a:prstGeom prst="rect">
              <a:avLst/>
            </a:prstGeom>
          </p:spPr>
          <p:txBody>
            <a:bodyPr wrap="square" lIns="0" tIns="0" rIns="0" bIns="0" rtlCol="0" anchor="t">
              <a:spAutoFit/>
            </a:bodyPr>
            <a:lstStyle/>
            <a:p>
              <a:pPr algn="l">
                <a:lnSpc>
                  <a:spcPts val="3311"/>
                </a:lnSpc>
              </a:pPr>
              <a:r>
                <a:rPr lang="en-US" sz="1200" b="1" dirty="0">
                  <a:solidFill>
                    <a:srgbClr val="FFFBFB"/>
                  </a:solidFill>
                  <a:latin typeface="DM Sans Bold"/>
                  <a:ea typeface="DM Sans Bold"/>
                  <a:cs typeface="DM Sans Bold"/>
                  <a:sym typeface="DM Sans Bold"/>
                </a:rPr>
                <a:t>Fahmida Shah</a:t>
              </a:r>
            </a:p>
            <a:p>
              <a:pPr algn="l">
                <a:lnSpc>
                  <a:spcPts val="3311"/>
                </a:lnSpc>
              </a:pPr>
              <a:r>
                <a:rPr lang="en-US" sz="1200" b="1" dirty="0">
                  <a:solidFill>
                    <a:srgbClr val="FFFBFB"/>
                  </a:solidFill>
                  <a:latin typeface="DM Sans Bold"/>
                  <a:ea typeface="DM Sans Bold"/>
                  <a:cs typeface="DM Sans Bold"/>
                  <a:sym typeface="DM Sans Bold"/>
                </a:rPr>
                <a:t>ID: 0242310005341460</a:t>
              </a:r>
            </a:p>
            <a:p>
              <a:pPr algn="l">
                <a:lnSpc>
                  <a:spcPts val="3311"/>
                </a:lnSpc>
                <a:spcBef>
                  <a:spcPct val="0"/>
                </a:spcBef>
              </a:pPr>
              <a:endParaRPr lang="en-US" sz="1200" b="1" dirty="0">
                <a:solidFill>
                  <a:srgbClr val="FFFBFB"/>
                </a:solidFill>
                <a:latin typeface="DM Sans Bold"/>
                <a:ea typeface="DM Sans Bold"/>
                <a:cs typeface="DM Sans Bold"/>
                <a:sym typeface="DM Sans Bold"/>
              </a:endParaRPr>
            </a:p>
          </p:txBody>
        </p:sp>
        <p:sp>
          <p:nvSpPr>
            <p:cNvPr id="26" name="TextBox 16">
              <a:extLst>
                <a:ext uri="{FF2B5EF4-FFF2-40B4-BE49-F238E27FC236}">
                  <a16:creationId xmlns:a16="http://schemas.microsoft.com/office/drawing/2014/main" id="{43BBE4CF-2DD6-9D62-8D9D-DE36A1D51F2B}"/>
                </a:ext>
              </a:extLst>
            </p:cNvPr>
            <p:cNvSpPr txBox="1"/>
            <p:nvPr/>
          </p:nvSpPr>
          <p:spPr>
            <a:xfrm>
              <a:off x="8058658" y="4184928"/>
              <a:ext cx="6287015" cy="2973432"/>
            </a:xfrm>
            <a:prstGeom prst="rect">
              <a:avLst/>
            </a:prstGeom>
          </p:spPr>
          <p:txBody>
            <a:bodyPr wrap="square" lIns="0" tIns="0" rIns="0" bIns="0" rtlCol="0" anchor="t">
              <a:spAutoFit/>
            </a:bodyPr>
            <a:lstStyle/>
            <a:p>
              <a:pPr algn="l">
                <a:lnSpc>
                  <a:spcPts val="3311"/>
                </a:lnSpc>
              </a:pPr>
              <a:r>
                <a:rPr lang="en-US" sz="1200" b="1" dirty="0">
                  <a:solidFill>
                    <a:srgbClr val="FFFBFB"/>
                  </a:solidFill>
                  <a:latin typeface="DM Sans Bold"/>
                  <a:ea typeface="DM Sans Bold"/>
                  <a:cs typeface="DM Sans Bold"/>
                  <a:sym typeface="DM Sans Bold"/>
                </a:rPr>
                <a:t>Shaikat Sharma</a:t>
              </a:r>
            </a:p>
            <a:p>
              <a:pPr algn="l">
                <a:lnSpc>
                  <a:spcPts val="3311"/>
                </a:lnSpc>
              </a:pPr>
              <a:r>
                <a:rPr lang="en-US" sz="1200" b="1" dirty="0">
                  <a:solidFill>
                    <a:srgbClr val="FFFBFB"/>
                  </a:solidFill>
                  <a:latin typeface="DM Sans Bold"/>
                  <a:ea typeface="DM Sans Bold"/>
                  <a:cs typeface="DM Sans Bold"/>
                  <a:sym typeface="DM Sans Bold"/>
                </a:rPr>
                <a:t>ID: 0242310005341443</a:t>
              </a:r>
            </a:p>
            <a:p>
              <a:pPr algn="l">
                <a:lnSpc>
                  <a:spcPts val="3311"/>
                </a:lnSpc>
                <a:spcBef>
                  <a:spcPct val="0"/>
                </a:spcBef>
              </a:pPr>
              <a:endParaRPr lang="en-US" sz="2400" b="1" dirty="0">
                <a:solidFill>
                  <a:srgbClr val="FFFBFB"/>
                </a:solidFill>
                <a:latin typeface="DM Sans Bold"/>
                <a:ea typeface="DM Sans Bold"/>
                <a:cs typeface="DM Sans Bold"/>
                <a:sym typeface="DM Sans Bold"/>
              </a:endParaRPr>
            </a:p>
          </p:txBody>
        </p:sp>
        <p:sp>
          <p:nvSpPr>
            <p:cNvPr id="27" name="TextBox 17">
              <a:extLst>
                <a:ext uri="{FF2B5EF4-FFF2-40B4-BE49-F238E27FC236}">
                  <a16:creationId xmlns:a16="http://schemas.microsoft.com/office/drawing/2014/main" id="{742AC743-FBCE-21C4-0ECB-E3E6E613406B}"/>
                </a:ext>
              </a:extLst>
            </p:cNvPr>
            <p:cNvSpPr txBox="1"/>
            <p:nvPr/>
          </p:nvSpPr>
          <p:spPr>
            <a:xfrm>
              <a:off x="14345673" y="3927807"/>
              <a:ext cx="7781531" cy="2973432"/>
            </a:xfrm>
            <a:prstGeom prst="rect">
              <a:avLst/>
            </a:prstGeom>
          </p:spPr>
          <p:txBody>
            <a:bodyPr wrap="square" lIns="0" tIns="0" rIns="0" bIns="0" rtlCol="0" anchor="t">
              <a:spAutoFit/>
            </a:bodyPr>
            <a:lstStyle/>
            <a:p>
              <a:pPr algn="l">
                <a:lnSpc>
                  <a:spcPts val="3311"/>
                </a:lnSpc>
              </a:pPr>
              <a:r>
                <a:rPr lang="en-US" sz="1200" b="1" dirty="0">
                  <a:solidFill>
                    <a:srgbClr val="FFFBFB"/>
                  </a:solidFill>
                  <a:latin typeface="DM Sans Bold"/>
                  <a:ea typeface="DM Sans Bold"/>
                  <a:cs typeface="DM Sans Bold"/>
                  <a:sym typeface="DM Sans Bold"/>
                </a:rPr>
                <a:t>Shahidul Islam Nayeem</a:t>
              </a:r>
            </a:p>
            <a:p>
              <a:pPr algn="l">
                <a:lnSpc>
                  <a:spcPts val="3311"/>
                </a:lnSpc>
              </a:pPr>
              <a:r>
                <a:rPr lang="en-US" sz="1200" b="1" dirty="0">
                  <a:solidFill>
                    <a:srgbClr val="FFFBFB"/>
                  </a:solidFill>
                  <a:latin typeface="DM Sans Bold"/>
                  <a:ea typeface="DM Sans Bold"/>
                  <a:cs typeface="DM Sans Bold"/>
                  <a:sym typeface="DM Sans Bold"/>
                </a:rPr>
                <a:t>ID: 0242310005341439</a:t>
              </a:r>
            </a:p>
            <a:p>
              <a:pPr algn="l">
                <a:lnSpc>
                  <a:spcPts val="3311"/>
                </a:lnSpc>
                <a:spcBef>
                  <a:spcPct val="0"/>
                </a:spcBef>
              </a:pPr>
              <a:endParaRPr lang="en-US" sz="2400" b="1" dirty="0">
                <a:solidFill>
                  <a:srgbClr val="FFFBFB"/>
                </a:solidFill>
                <a:latin typeface="DM Sans Bold"/>
                <a:ea typeface="DM Sans Bold"/>
                <a:cs typeface="DM Sans Bold"/>
                <a:sym typeface="DM Sans Bold"/>
              </a:endParaRPr>
            </a:p>
          </p:txBody>
        </p:sp>
        <p:sp>
          <p:nvSpPr>
            <p:cNvPr id="28" name="TextBox 18">
              <a:extLst>
                <a:ext uri="{FF2B5EF4-FFF2-40B4-BE49-F238E27FC236}">
                  <a16:creationId xmlns:a16="http://schemas.microsoft.com/office/drawing/2014/main" id="{3C2E0FAF-A127-2E25-B69B-650B890CF2D8}"/>
                </a:ext>
              </a:extLst>
            </p:cNvPr>
            <p:cNvSpPr txBox="1"/>
            <p:nvPr/>
          </p:nvSpPr>
          <p:spPr>
            <a:xfrm>
              <a:off x="856728" y="9420216"/>
              <a:ext cx="5908158" cy="1869135"/>
            </a:xfrm>
            <a:prstGeom prst="rect">
              <a:avLst/>
            </a:prstGeom>
          </p:spPr>
          <p:txBody>
            <a:bodyPr wrap="square" lIns="0" tIns="0" rIns="0" bIns="0" rtlCol="0" anchor="t">
              <a:spAutoFit/>
            </a:bodyPr>
            <a:lstStyle/>
            <a:p>
              <a:pPr algn="l">
                <a:lnSpc>
                  <a:spcPts val="3311"/>
                </a:lnSpc>
              </a:pPr>
              <a:r>
                <a:rPr lang="en-US" sz="1200" b="1" dirty="0">
                  <a:solidFill>
                    <a:srgbClr val="FFFBFB"/>
                  </a:solidFill>
                  <a:latin typeface="DM Sans Bold"/>
                  <a:ea typeface="DM Sans Bold"/>
                  <a:cs typeface="DM Sans Bold"/>
                  <a:sym typeface="DM Sans Bold"/>
                </a:rPr>
                <a:t> Khadiza Begum</a:t>
              </a:r>
            </a:p>
            <a:p>
              <a:pPr algn="l">
                <a:lnSpc>
                  <a:spcPts val="3311"/>
                </a:lnSpc>
                <a:spcBef>
                  <a:spcPct val="0"/>
                </a:spcBef>
              </a:pPr>
              <a:r>
                <a:rPr lang="en-US" sz="1200" b="1" dirty="0">
                  <a:solidFill>
                    <a:srgbClr val="FFFBFB"/>
                  </a:solidFill>
                  <a:latin typeface="DM Sans Bold"/>
                  <a:ea typeface="DM Sans Bold"/>
                  <a:cs typeface="DM Sans Bold"/>
                  <a:sym typeface="DM Sans Bold"/>
                </a:rPr>
                <a:t> ID: 0242310005341276</a:t>
              </a:r>
            </a:p>
          </p:txBody>
        </p:sp>
        <p:sp>
          <p:nvSpPr>
            <p:cNvPr id="29" name="TextBox 19">
              <a:extLst>
                <a:ext uri="{FF2B5EF4-FFF2-40B4-BE49-F238E27FC236}">
                  <a16:creationId xmlns:a16="http://schemas.microsoft.com/office/drawing/2014/main" id="{146F3E36-A9CB-BCA7-D00F-95FDE1CEF394}"/>
                </a:ext>
              </a:extLst>
            </p:cNvPr>
            <p:cNvSpPr txBox="1"/>
            <p:nvPr/>
          </p:nvSpPr>
          <p:spPr>
            <a:xfrm>
              <a:off x="8108412" y="9894376"/>
              <a:ext cx="5191529" cy="1869135"/>
            </a:xfrm>
            <a:prstGeom prst="rect">
              <a:avLst/>
            </a:prstGeom>
          </p:spPr>
          <p:txBody>
            <a:bodyPr wrap="square" lIns="0" tIns="0" rIns="0" bIns="0" rtlCol="0" anchor="t">
              <a:spAutoFit/>
            </a:bodyPr>
            <a:lstStyle/>
            <a:p>
              <a:pPr algn="l">
                <a:lnSpc>
                  <a:spcPts val="3311"/>
                </a:lnSpc>
              </a:pPr>
              <a:r>
                <a:rPr lang="en-US" sz="1200" b="1" dirty="0">
                  <a:solidFill>
                    <a:srgbClr val="FFFBFB"/>
                  </a:solidFill>
                  <a:latin typeface="DM Sans Bold"/>
                  <a:ea typeface="DM Sans Bold"/>
                  <a:cs typeface="DM Sans Bold"/>
                  <a:sym typeface="DM Sans Bold"/>
                </a:rPr>
                <a:t>Erin Jahan Eshita </a:t>
              </a:r>
            </a:p>
            <a:p>
              <a:pPr algn="l">
                <a:lnSpc>
                  <a:spcPts val="3311"/>
                </a:lnSpc>
                <a:spcBef>
                  <a:spcPct val="0"/>
                </a:spcBef>
              </a:pPr>
              <a:r>
                <a:rPr lang="en-US" sz="1200" b="1" dirty="0">
                  <a:solidFill>
                    <a:srgbClr val="FFFBFB"/>
                  </a:solidFill>
                  <a:latin typeface="DM Sans Bold"/>
                  <a:ea typeface="DM Sans Bold"/>
                  <a:cs typeface="DM Sans Bold"/>
                  <a:sym typeface="DM Sans Bold"/>
                </a:rPr>
                <a:t>ID: 0242310005341074</a:t>
              </a:r>
            </a:p>
          </p:txBody>
        </p:sp>
        <p:sp>
          <p:nvSpPr>
            <p:cNvPr id="30" name="TextBox 20">
              <a:extLst>
                <a:ext uri="{FF2B5EF4-FFF2-40B4-BE49-F238E27FC236}">
                  <a16:creationId xmlns:a16="http://schemas.microsoft.com/office/drawing/2014/main" id="{A7012D05-7968-548C-51F2-6D88BE3DCDBD}"/>
                </a:ext>
              </a:extLst>
            </p:cNvPr>
            <p:cNvSpPr txBox="1"/>
            <p:nvPr/>
          </p:nvSpPr>
          <p:spPr>
            <a:xfrm>
              <a:off x="14190147" y="9887386"/>
              <a:ext cx="6258903" cy="2803932"/>
            </a:xfrm>
            <a:prstGeom prst="rect">
              <a:avLst/>
            </a:prstGeom>
          </p:spPr>
          <p:txBody>
            <a:bodyPr wrap="square" lIns="0" tIns="0" rIns="0" bIns="0" rtlCol="0" anchor="t">
              <a:spAutoFit/>
            </a:bodyPr>
            <a:lstStyle/>
            <a:p>
              <a:pPr algn="l">
                <a:lnSpc>
                  <a:spcPts val="3218"/>
                </a:lnSpc>
              </a:pPr>
              <a:r>
                <a:rPr lang="en-US" sz="1200" b="1" dirty="0">
                  <a:solidFill>
                    <a:srgbClr val="FFFBFB"/>
                  </a:solidFill>
                  <a:latin typeface="DM Sans Bold"/>
                  <a:ea typeface="DM Sans Bold"/>
                  <a:cs typeface="DM Sans Bold"/>
                  <a:sym typeface="DM Sans Bold"/>
                </a:rPr>
                <a:t>Suraiya Rahman Suzan</a:t>
              </a:r>
            </a:p>
            <a:p>
              <a:pPr algn="l">
                <a:lnSpc>
                  <a:spcPts val="3218"/>
                </a:lnSpc>
              </a:pPr>
              <a:r>
                <a:rPr lang="en-US" sz="1200" b="1" dirty="0">
                  <a:solidFill>
                    <a:srgbClr val="FFFBFB"/>
                  </a:solidFill>
                  <a:latin typeface="DM Sans Bold"/>
                  <a:ea typeface="DM Sans Bold"/>
                  <a:cs typeface="DM Sans Bold"/>
                  <a:sym typeface="DM Sans Bold"/>
                </a:rPr>
                <a:t>ID:02423100053410040</a:t>
              </a:r>
            </a:p>
            <a:p>
              <a:pPr algn="l">
                <a:lnSpc>
                  <a:spcPts val="3218"/>
                </a:lnSpc>
                <a:spcBef>
                  <a:spcPct val="0"/>
                </a:spcBef>
              </a:pPr>
              <a:endParaRPr lang="en-US" sz="1200" b="1" dirty="0">
                <a:solidFill>
                  <a:srgbClr val="FFFBFB"/>
                </a:solidFill>
                <a:latin typeface="DM Sans Bold"/>
                <a:ea typeface="DM Sans Bold"/>
                <a:cs typeface="DM Sans Bold"/>
                <a:sym typeface="DM Sans Bold"/>
              </a:endParaRPr>
            </a:p>
          </p:txBody>
        </p:sp>
      </p:grpSp>
    </p:spTree>
    <p:extLst>
      <p:ext uri="{BB962C8B-B14F-4D97-AF65-F5344CB8AC3E}">
        <p14:creationId xmlns:p14="http://schemas.microsoft.com/office/powerpoint/2010/main" val="1587429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white vehicle with yellow wheels&#10;&#10;Description automatically generated">
            <a:extLst>
              <a:ext uri="{FF2B5EF4-FFF2-40B4-BE49-F238E27FC236}">
                <a16:creationId xmlns:a16="http://schemas.microsoft.com/office/drawing/2014/main" id="{C8CEDEC1-300E-F95F-5D19-332C392037A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BD7690E-70FA-32D5-FB71-2B0647EC74A1}"/>
              </a:ext>
            </a:extLst>
          </p:cNvPr>
          <p:cNvSpPr/>
          <p:nvPr/>
        </p:nvSpPr>
        <p:spPr>
          <a:xfrm>
            <a:off x="6250075" y="834013"/>
            <a:ext cx="4873450" cy="48834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A Gas Detector and Fire Fighting Robot is an autonomous system that detects gas and extinguishes fires. Using Arduino Uno as the controller, it combines sensors and actuators to locate fire and gas sources and respond effectively.</a:t>
            </a:r>
          </a:p>
        </p:txBody>
      </p:sp>
    </p:spTree>
    <p:extLst>
      <p:ext uri="{BB962C8B-B14F-4D97-AF65-F5344CB8AC3E}">
        <p14:creationId xmlns:p14="http://schemas.microsoft.com/office/powerpoint/2010/main" val="708933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background with yellow text and yellow objects&#10;&#10;Description automatically generated">
            <a:extLst>
              <a:ext uri="{FF2B5EF4-FFF2-40B4-BE49-F238E27FC236}">
                <a16:creationId xmlns:a16="http://schemas.microsoft.com/office/drawing/2014/main" id="{60960309-88BC-0AEE-F1E3-F2FCF57C1CD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Picture 6" descr="A few blue and white rectangular objects with text&#10;&#10;Description automatically generated with medium confidence">
            <a:extLst>
              <a:ext uri="{FF2B5EF4-FFF2-40B4-BE49-F238E27FC236}">
                <a16:creationId xmlns:a16="http://schemas.microsoft.com/office/drawing/2014/main" id="{9E8A0419-4FCB-5383-BC69-02E0DF3B3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5951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project component&#10;&#10;Description automatically generated">
            <a:extLst>
              <a:ext uri="{FF2B5EF4-FFF2-40B4-BE49-F238E27FC236}">
                <a16:creationId xmlns:a16="http://schemas.microsoft.com/office/drawing/2014/main" id="{035411B6-53A1-983D-434F-274DB3D943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759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oster of a vehicle with text&#10;&#10;Description automatically generated">
            <a:extLst>
              <a:ext uri="{FF2B5EF4-FFF2-40B4-BE49-F238E27FC236}">
                <a16:creationId xmlns:a16="http://schemas.microsoft.com/office/drawing/2014/main" id="{17052FFE-AB63-3421-DBC0-0A53A96F44A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27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BEB00B-B15C-B020-350B-D1B301A9AB3D}"/>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9A88159-1D5B-15F4-593B-240FC96BC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C3856A01-3758-0881-7A82-58A271F02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D99659E-2026-6C2F-3DFA-6AB691B6A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oster of a vehicle with text&#10;&#10;Description automatically generated">
            <a:extLst>
              <a:ext uri="{FF2B5EF4-FFF2-40B4-BE49-F238E27FC236}">
                <a16:creationId xmlns:a16="http://schemas.microsoft.com/office/drawing/2014/main" id="{31E1F4AC-6E41-CB26-402D-0C1F5F541E5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64172192-4240-ED98-D5E0-F2C64BE419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C95552E-7509-29D5-0E76-841E941AD0E2}"/>
              </a:ext>
            </a:extLst>
          </p:cNvPr>
          <p:cNvSpPr/>
          <p:nvPr/>
        </p:nvSpPr>
        <p:spPr>
          <a:xfrm>
            <a:off x="6440128" y="1779640"/>
            <a:ext cx="5614219" cy="5078350"/>
          </a:xfrm>
          <a:prstGeom prst="rect">
            <a:avLst/>
          </a:prstGeom>
          <a:solidFill>
            <a:srgbClr val="3D4B70"/>
          </a:solidFill>
          <a:ln>
            <a:solidFill>
              <a:srgbClr val="3D4B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DLaM Display" panose="02010000000000000000" pitchFamily="2" charset="0"/>
                <a:ea typeface="ADLaM Display" panose="02010000000000000000" pitchFamily="2" charset="0"/>
                <a:cs typeface="ADLaM Display" panose="02010000000000000000" pitchFamily="2" charset="0"/>
              </a:rPr>
              <a:t>Market Potential</a:t>
            </a:r>
          </a:p>
          <a:p>
            <a:pPr>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Essential for industries like oil &amp; gas, mining, and manufacturing.</a:t>
            </a:r>
          </a:p>
          <a:p>
            <a:pPr>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AI, IoT, and robotics improve precision and autonomy.</a:t>
            </a:r>
          </a:p>
          <a:p>
            <a:pPr>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Used in hazardous environments, agriculture, and environmental monitoring.</a:t>
            </a:r>
          </a:p>
          <a:p>
            <a:pPr>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Growing adoption in emerging economies.</a:t>
            </a:r>
          </a:p>
          <a:p>
            <a:r>
              <a:rPr lang="en-US" dirty="0">
                <a:latin typeface="ADLaM Display" panose="02010000000000000000" pitchFamily="2" charset="0"/>
                <a:ea typeface="ADLaM Display" panose="02010000000000000000" pitchFamily="2" charset="0"/>
                <a:cs typeface="ADLaM Display" panose="02010000000000000000" pitchFamily="2" charset="0"/>
              </a:rPr>
              <a:t>Key Benefits</a:t>
            </a:r>
          </a:p>
          <a:p>
            <a:pPr>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Reduces human exposure to dangerous gases.</a:t>
            </a:r>
          </a:p>
          <a:p>
            <a:pPr>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 Lowers inspection and maintenance costs.</a:t>
            </a:r>
          </a:p>
          <a:p>
            <a:pPr>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Real-time monitoring and access to hard-to-reach areas.</a:t>
            </a:r>
          </a:p>
          <a:p>
            <a:pPr>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Prevents pollution through early detection.</a:t>
            </a:r>
          </a:p>
          <a:p>
            <a:pPr>
              <a:buFont typeface="Arial" panose="020B0604020202020204" pitchFamily="34" charset="0"/>
              <a:buChar char="•"/>
            </a:pPr>
            <a:r>
              <a:rPr lang="en-US" dirty="0">
                <a:latin typeface="ADLaM Display" panose="02010000000000000000" pitchFamily="2" charset="0"/>
                <a:ea typeface="ADLaM Display" panose="02010000000000000000" pitchFamily="2" charset="0"/>
                <a:cs typeface="ADLaM Display" panose="02010000000000000000" pitchFamily="2" charset="0"/>
              </a:rPr>
              <a:t>Provides analytics for predictive maintenance.</a:t>
            </a:r>
          </a:p>
          <a:p>
            <a:pPr algn="ct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TextBox 3">
            <a:extLst>
              <a:ext uri="{FF2B5EF4-FFF2-40B4-BE49-F238E27FC236}">
                <a16:creationId xmlns:a16="http://schemas.microsoft.com/office/drawing/2014/main" id="{F67991F7-F41F-EEAD-0E85-CBC3B1622B9B}"/>
              </a:ext>
            </a:extLst>
          </p:cNvPr>
          <p:cNvSpPr txBox="1"/>
          <p:nvPr/>
        </p:nvSpPr>
        <p:spPr>
          <a:xfrm>
            <a:off x="6174659" y="1771945"/>
            <a:ext cx="6096000" cy="400110"/>
          </a:xfrm>
          <a:prstGeom prst="rect">
            <a:avLst/>
          </a:prstGeom>
          <a:noFill/>
        </p:spPr>
        <p:txBody>
          <a:bodyPr wrap="square">
            <a:spAutoFit/>
          </a:bodyPr>
          <a:lstStyle/>
          <a:p>
            <a:r>
              <a:rPr lang="en-US" sz="2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Gas Detector Robot: Market Potential &amp; Benefits</a:t>
            </a:r>
          </a:p>
        </p:txBody>
      </p:sp>
    </p:spTree>
    <p:extLst>
      <p:ext uri="{BB962C8B-B14F-4D97-AF65-F5344CB8AC3E}">
        <p14:creationId xmlns:p14="http://schemas.microsoft.com/office/powerpoint/2010/main" val="4245523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screen with white text&#10;&#10;Description automatically generated">
            <a:extLst>
              <a:ext uri="{FF2B5EF4-FFF2-40B4-BE49-F238E27FC236}">
                <a16:creationId xmlns:a16="http://schemas.microsoft.com/office/drawing/2014/main" id="{515832AA-A318-280D-B9B7-2B5F3E3A4B8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2364DB3-1A44-295D-A610-FD04474FE16E}"/>
              </a:ext>
            </a:extLst>
          </p:cNvPr>
          <p:cNvSpPr/>
          <p:nvPr/>
        </p:nvSpPr>
        <p:spPr>
          <a:xfrm>
            <a:off x="1856391" y="4804528"/>
            <a:ext cx="226142" cy="21631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8DC41BC-7D8B-AF78-5CBE-ED818D398878}"/>
              </a:ext>
            </a:extLst>
          </p:cNvPr>
          <p:cNvCxnSpPr>
            <a:cxnSpLocks/>
          </p:cNvCxnSpPr>
          <p:nvPr/>
        </p:nvCxnSpPr>
        <p:spPr>
          <a:xfrm>
            <a:off x="1969462" y="4912686"/>
            <a:ext cx="71548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4D45C02-617B-63EA-AD32-767E96DB2431}"/>
              </a:ext>
            </a:extLst>
          </p:cNvPr>
          <p:cNvSpPr/>
          <p:nvPr/>
        </p:nvSpPr>
        <p:spPr>
          <a:xfrm>
            <a:off x="5327173" y="4804528"/>
            <a:ext cx="226142" cy="21631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FDBC97A-4DED-FC8E-7764-1B6BE2CAEAF3}"/>
              </a:ext>
            </a:extLst>
          </p:cNvPr>
          <p:cNvSpPr/>
          <p:nvPr/>
        </p:nvSpPr>
        <p:spPr>
          <a:xfrm>
            <a:off x="8898193" y="4804528"/>
            <a:ext cx="226142" cy="21631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0CBBDE-423A-9625-E103-24C661C5FF2B}"/>
              </a:ext>
            </a:extLst>
          </p:cNvPr>
          <p:cNvSpPr txBox="1"/>
          <p:nvPr/>
        </p:nvSpPr>
        <p:spPr>
          <a:xfrm>
            <a:off x="1776228" y="5099500"/>
            <a:ext cx="8639544" cy="523220"/>
          </a:xfrm>
          <a:prstGeom prst="rect">
            <a:avLst/>
          </a:prstGeom>
          <a:noFill/>
        </p:spPr>
        <p:txBody>
          <a:bodyPr wrap="square" rtlCol="0">
            <a:spAutoFit/>
          </a:bodyPr>
          <a:lstStyle/>
          <a:p>
            <a:r>
              <a:rPr lang="en-US" sz="1400" b="1" dirty="0">
                <a:solidFill>
                  <a:schemeClr val="bg1"/>
                </a:solidFill>
                <a:latin typeface="Aptos Black" panose="020F0502020204030204" pitchFamily="34" charset="0"/>
              </a:rPr>
              <a:t>1</a:t>
            </a:r>
            <a:r>
              <a:rPr lang="en-US" sz="1400" b="1" baseline="30000" dirty="0">
                <a:solidFill>
                  <a:schemeClr val="bg1"/>
                </a:solidFill>
                <a:latin typeface="Aptos Black" panose="020F0502020204030204" pitchFamily="34" charset="0"/>
              </a:rPr>
              <a:t>st</a:t>
            </a:r>
            <a:r>
              <a:rPr lang="en-US" sz="1400" b="1" dirty="0">
                <a:solidFill>
                  <a:schemeClr val="bg1"/>
                </a:solidFill>
                <a:latin typeface="Aptos Black" panose="020F0502020204030204" pitchFamily="34" charset="0"/>
              </a:rPr>
              <a:t> Gas Detection		2</a:t>
            </a:r>
            <a:r>
              <a:rPr lang="en-US" sz="1400" b="1" baseline="30000" dirty="0">
                <a:solidFill>
                  <a:schemeClr val="bg1"/>
                </a:solidFill>
                <a:latin typeface="Aptos Black" panose="020F0502020204030204" pitchFamily="34" charset="0"/>
              </a:rPr>
              <a:t>nd</a:t>
            </a:r>
            <a:r>
              <a:rPr lang="en-US" sz="1400" b="1" dirty="0">
                <a:solidFill>
                  <a:schemeClr val="bg1"/>
                </a:solidFill>
                <a:latin typeface="Aptos Black" panose="020F0502020204030204" pitchFamily="34" charset="0"/>
              </a:rPr>
              <a:t> Target and Approach 		3</a:t>
            </a:r>
            <a:r>
              <a:rPr lang="en-US" sz="1400" b="1" baseline="30000" dirty="0">
                <a:solidFill>
                  <a:schemeClr val="bg1"/>
                </a:solidFill>
                <a:latin typeface="Aptos Black" panose="020F0502020204030204" pitchFamily="34" charset="0"/>
              </a:rPr>
              <a:t>rd</a:t>
            </a:r>
            <a:r>
              <a:rPr lang="en-US" sz="1400" b="1" dirty="0">
                <a:solidFill>
                  <a:schemeClr val="bg1"/>
                </a:solidFill>
                <a:latin typeface="Aptos Black" panose="020F0502020204030204" pitchFamily="34" charset="0"/>
              </a:rPr>
              <a:t>  alert by buzzer </a:t>
            </a:r>
            <a:br>
              <a:rPr lang="en-US" sz="1400" b="1" dirty="0">
                <a:solidFill>
                  <a:schemeClr val="bg1"/>
                </a:solidFill>
                <a:latin typeface="Aptos Black" panose="020F0502020204030204" pitchFamily="34" charset="0"/>
              </a:rPr>
            </a:br>
            <a:endParaRPr lang="en-US" sz="1400" b="1" dirty="0">
              <a:solidFill>
                <a:schemeClr val="bg1"/>
              </a:solidFill>
              <a:latin typeface="Aptos Black" panose="020F0502020204030204" pitchFamily="34" charset="0"/>
            </a:endParaRPr>
          </a:p>
        </p:txBody>
      </p:sp>
    </p:spTree>
    <p:extLst>
      <p:ext uri="{BB962C8B-B14F-4D97-AF65-F5344CB8AC3E}">
        <p14:creationId xmlns:p14="http://schemas.microsoft.com/office/powerpoint/2010/main" val="1322757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49F9F0F-FB8C-5565-247C-BDCC156B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BA4FDDF-F59C-428B-8603-3A86D759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machine&#10;&#10;Description automatically generated">
            <a:extLst>
              <a:ext uri="{FF2B5EF4-FFF2-40B4-BE49-F238E27FC236}">
                <a16:creationId xmlns:a16="http://schemas.microsoft.com/office/drawing/2014/main" id="{A3EB6467-83F1-A3B7-D7EF-2F8077BE04A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
            <a:ext cx="12192000" cy="6857988"/>
          </a:xfrm>
          <a:prstGeom prst="rect">
            <a:avLst/>
          </a:prstGeom>
        </p:spPr>
      </p:pic>
      <p:cxnSp>
        <p:nvCxnSpPr>
          <p:cNvPr id="16" name="Straight Connector 15">
            <a:extLst>
              <a:ext uri="{FF2B5EF4-FFF2-40B4-BE49-F238E27FC236}">
                <a16:creationId xmlns:a16="http://schemas.microsoft.com/office/drawing/2014/main" id="{3EAD13EF-74FA-4D38-8F15-B51F09C96B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166656"/>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otalTime>79</TotalTime>
  <Words>180</Words>
  <Application>Microsoft Office PowerPoint</Application>
  <PresentationFormat>Widescreen</PresentationFormat>
  <Paragraphs>27</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ADLaM Display</vt:lpstr>
      <vt:lpstr>Aptos Black</vt:lpstr>
      <vt:lpstr>Arial</vt:lpstr>
      <vt:lpstr>Avenir Next LT Pro</vt:lpstr>
      <vt:lpstr>DM Sans Bold</vt:lpstr>
      <vt:lpstr>Grandview Display</vt:lpstr>
      <vt:lpstr>DashVTI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Shaikat Sharma</dc:creator>
  <cp:lastModifiedBy>Shaikat Sharma</cp:lastModifiedBy>
  <cp:revision>2</cp:revision>
  <dcterms:created xsi:type="dcterms:W3CDTF">2024-12-10T04:22:50Z</dcterms:created>
  <dcterms:modified xsi:type="dcterms:W3CDTF">2024-12-14T17:02:46Z</dcterms:modified>
</cp:coreProperties>
</file>